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69" r:id="rId3"/>
    <p:sldId id="259" r:id="rId4"/>
    <p:sldId id="258" r:id="rId5"/>
    <p:sldId id="260" r:id="rId6"/>
    <p:sldId id="261" r:id="rId7"/>
    <p:sldId id="262" r:id="rId8"/>
    <p:sldId id="264" r:id="rId9"/>
    <p:sldId id="263" r:id="rId10"/>
    <p:sldId id="265" r:id="rId11"/>
    <p:sldId id="267" r:id="rId12"/>
    <p:sldId id="266" r:id="rId13"/>
    <p:sldId id="257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41" autoAdjust="0"/>
    <p:restoredTop sz="94660"/>
  </p:normalViewPr>
  <p:slideViewPr>
    <p:cSldViewPr snapToObjects="1">
      <p:cViewPr varScale="1">
        <p:scale>
          <a:sx n="109" d="100"/>
          <a:sy n="109" d="100"/>
        </p:scale>
        <p:origin x="1614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Objects="1">
      <p:cViewPr varScale="1">
        <p:scale>
          <a:sx n="82" d="100"/>
          <a:sy n="82" d="100"/>
        </p:scale>
        <p:origin x="203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CFDCF9-B5CF-4B41-A566-C8A1B11692E3}" type="datetimeFigureOut">
              <a:rPr lang="hu-HU" smtClean="0"/>
              <a:t>2019. 09. 23.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765ADF-10E6-4808-8C28-75F56576240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034951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y_Címdia"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artalom helye 9"/>
          <p:cNvSpPr>
            <a:spLocks noGrp="1"/>
          </p:cNvSpPr>
          <p:nvPr>
            <p:ph sz="quarter" idx="10" hasCustomPrompt="1"/>
          </p:nvPr>
        </p:nvSpPr>
        <p:spPr>
          <a:xfrm>
            <a:off x="935757" y="1916907"/>
            <a:ext cx="7272486" cy="2664221"/>
          </a:xfrm>
          <a:solidFill>
            <a:schemeClr val="accent6">
              <a:lumMod val="75000"/>
            </a:schemeClr>
          </a:solidFill>
        </p:spPr>
        <p:txBody>
          <a:bodyPr>
            <a:normAutofit/>
          </a:bodyPr>
          <a:lstStyle>
            <a:lvl1pPr algn="ctr">
              <a:buNone/>
              <a:defRPr sz="4800">
                <a:solidFill>
                  <a:schemeClr val="bg1"/>
                </a:solidFill>
              </a:defRPr>
            </a:lvl1pPr>
          </a:lstStyle>
          <a:p>
            <a:pPr lvl="0"/>
            <a:r>
              <a:rPr lang="hu-HU" dirty="0" smtClean="0"/>
              <a:t>Cím</a:t>
            </a:r>
          </a:p>
        </p:txBody>
      </p:sp>
      <p:sp>
        <p:nvSpPr>
          <p:cNvPr id="12" name="Szövegdoboz 11"/>
          <p:cNvSpPr txBox="1"/>
          <p:nvPr userDrawn="1"/>
        </p:nvSpPr>
        <p:spPr>
          <a:xfrm>
            <a:off x="935757" y="5301208"/>
            <a:ext cx="7272486" cy="138499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sz="2800" dirty="0" smtClean="0">
                <a:solidFill>
                  <a:schemeClr val="bg1"/>
                </a:solidFill>
              </a:rPr>
              <a:t>A munkaerőpiac</a:t>
            </a:r>
            <a:r>
              <a:rPr lang="hu-HU" sz="2800" baseline="0" dirty="0" smtClean="0">
                <a:solidFill>
                  <a:schemeClr val="bg1"/>
                </a:solidFill>
              </a:rPr>
              <a:t> és </a:t>
            </a:r>
            <a:r>
              <a:rPr lang="hu-HU" sz="2800" baseline="0" dirty="0" err="1" smtClean="0">
                <a:solidFill>
                  <a:schemeClr val="bg1"/>
                </a:solidFill>
              </a:rPr>
              <a:t>-szervezet</a:t>
            </a:r>
            <a:r>
              <a:rPr lang="hu-HU" sz="2800" baseline="0" dirty="0" smtClean="0">
                <a:solidFill>
                  <a:schemeClr val="bg1"/>
                </a:solidFill>
              </a:rPr>
              <a:t> közgazdaságtana</a:t>
            </a:r>
            <a:endParaRPr lang="hu-HU" sz="2800" dirty="0" smtClean="0">
              <a:solidFill>
                <a:schemeClr val="bg1"/>
              </a:solidFill>
            </a:endParaRPr>
          </a:p>
          <a:p>
            <a:pPr algn="ctr"/>
            <a:r>
              <a:rPr lang="hu-HU" sz="2800" dirty="0" smtClean="0">
                <a:solidFill>
                  <a:schemeClr val="bg1"/>
                </a:solidFill>
              </a:rPr>
              <a:t>2019-2020</a:t>
            </a:r>
            <a:r>
              <a:rPr lang="hu-HU" sz="2800" baseline="0" dirty="0" smtClean="0">
                <a:solidFill>
                  <a:schemeClr val="bg1"/>
                </a:solidFill>
              </a:rPr>
              <a:t> őszi félév</a:t>
            </a:r>
          </a:p>
          <a:p>
            <a:pPr algn="ctr"/>
            <a:r>
              <a:rPr lang="hu-HU" sz="2800" baseline="0" dirty="0" smtClean="0">
                <a:solidFill>
                  <a:schemeClr val="bg1"/>
                </a:solidFill>
              </a:rPr>
              <a:t>Budapesti </a:t>
            </a:r>
            <a:r>
              <a:rPr lang="hu-HU" sz="2800" baseline="0" dirty="0" err="1" smtClean="0">
                <a:solidFill>
                  <a:schemeClr val="bg1"/>
                </a:solidFill>
              </a:rPr>
              <a:t>Corvinus</a:t>
            </a:r>
            <a:r>
              <a:rPr lang="hu-HU" sz="2800" baseline="0" dirty="0" smtClean="0">
                <a:solidFill>
                  <a:schemeClr val="bg1"/>
                </a:solidFill>
              </a:rPr>
              <a:t> Egyetem, Papp Bence</a:t>
            </a:r>
            <a:endParaRPr lang="hu-HU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2748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140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0634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054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3282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249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y_content"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0688"/>
          </a:xfrm>
          <a:solidFill>
            <a:schemeClr val="accent6">
              <a:lumMod val="75000"/>
            </a:schemeClr>
          </a:solidFill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hu-HU" dirty="0" smtClean="0"/>
              <a:t>Mintacím szerkesztése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620688"/>
            <a:ext cx="9144000" cy="6237312"/>
          </a:xfrm>
        </p:spPr>
        <p:txBody>
          <a:bodyPr/>
          <a:lstStyle>
            <a:lvl1pPr>
              <a:buClr>
                <a:srgbClr val="FF0000"/>
              </a:buClr>
              <a:buFont typeface="Wingdings" pitchFamily="2" charset="2"/>
              <a:buChar char="§"/>
              <a:defRPr/>
            </a:lvl1pPr>
            <a:lvl2pPr>
              <a:buClr>
                <a:srgbClr val="00B050"/>
              </a:buClr>
              <a:buFont typeface="Wingdings" pitchFamily="2" charset="2"/>
              <a:buChar char="§"/>
              <a:defRPr/>
            </a:lvl2pPr>
            <a:lvl3pPr>
              <a:buClr>
                <a:srgbClr val="0070C0"/>
              </a:buClr>
              <a:buFont typeface="Wingdings" pitchFamily="2" charset="2"/>
              <a:buChar char="§"/>
              <a:defRPr/>
            </a:lvl3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429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My_content"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620688"/>
          </a:xfrm>
          <a:solidFill>
            <a:schemeClr val="accent6">
              <a:lumMod val="75000"/>
            </a:schemeClr>
          </a:solidFill>
        </p:spPr>
        <p:txBody>
          <a:bodyPr>
            <a:normAutofit/>
          </a:bodyPr>
          <a:lstStyle>
            <a:lvl1pPr>
              <a:defRPr sz="4000" baseline="0">
                <a:solidFill>
                  <a:schemeClr val="bg1"/>
                </a:solidFill>
              </a:defRPr>
            </a:lvl1pPr>
          </a:lstStyle>
          <a:p>
            <a:r>
              <a:rPr lang="hu-HU" dirty="0" smtClean="0"/>
              <a:t>Példa/Illusztráció/Kérdés/Feladat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 hasCustomPrompt="1"/>
          </p:nvPr>
        </p:nvSpPr>
        <p:spPr>
          <a:xfrm>
            <a:off x="233772" y="836712"/>
            <a:ext cx="8676456" cy="5760640"/>
          </a:xfrm>
          <a:solidFill>
            <a:schemeClr val="accent3">
              <a:lumMod val="75000"/>
              <a:alpha val="50000"/>
            </a:schemeClr>
          </a:solidFill>
          <a:ln w="38100">
            <a:solidFill>
              <a:schemeClr val="accent3">
                <a:lumMod val="75000"/>
              </a:schemeClr>
            </a:solidFill>
          </a:ln>
        </p:spPr>
        <p:txBody>
          <a:bodyPr/>
          <a:lstStyle>
            <a:lvl1pPr marL="457200" indent="-457200">
              <a:buClr>
                <a:schemeClr val="accent3">
                  <a:lumMod val="75000"/>
                </a:schemeClr>
              </a:buClr>
              <a:buFont typeface="Calibri" panose="020F0502020204030204" pitchFamily="34" charset="0"/>
              <a:buChar char="•"/>
              <a:defRPr/>
            </a:lvl1pPr>
            <a:lvl2pPr marL="742950" indent="-285750">
              <a:buClr>
                <a:schemeClr val="accent3">
                  <a:lumMod val="75000"/>
                </a:schemeClr>
              </a:buClr>
              <a:buFont typeface="Wingdings" panose="05000000000000000000" pitchFamily="2" charset="2"/>
              <a:buChar char="§"/>
              <a:defRPr/>
            </a:lvl2pPr>
            <a:lvl3pPr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/>
            </a:lvl3pPr>
          </a:lstStyle>
          <a:p>
            <a:pPr lvl="0"/>
            <a:r>
              <a:rPr lang="hu-HU" dirty="0" smtClean="0"/>
              <a:t>Első szint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3747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dirty="0" smtClean="0"/>
              <a:t>Mintacím szerkesztése</a:t>
            </a:r>
            <a:endParaRPr lang="en-US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748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429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37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17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575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020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188D-679A-489E-B062-99E071F7BEEE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00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2" r:id="rId3"/>
    <p:sldLayoutId id="2147483660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hu-HU" dirty="0" smtClean="0"/>
              <a:t>Az emberi tőke elmélete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Emlékezzünk: Speciális munkahelyi képzés</a:t>
            </a:r>
            <a:endParaRPr lang="hu-HU" dirty="0"/>
          </a:p>
        </p:txBody>
      </p:sp>
      <p:cxnSp>
        <p:nvCxnSpPr>
          <p:cNvPr id="5" name="Egyenes összekötő nyíllal 4"/>
          <p:cNvCxnSpPr/>
          <p:nvPr/>
        </p:nvCxnSpPr>
        <p:spPr>
          <a:xfrm>
            <a:off x="899592" y="5517232"/>
            <a:ext cx="7272808" cy="7200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Egyenes összekötő nyíllal 5"/>
          <p:cNvCxnSpPr/>
          <p:nvPr/>
        </p:nvCxnSpPr>
        <p:spPr>
          <a:xfrm flipH="1" flipV="1">
            <a:off x="862148" y="1498851"/>
            <a:ext cx="37444" cy="403244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Egyenes összekötő 12"/>
          <p:cNvCxnSpPr/>
          <p:nvPr/>
        </p:nvCxnSpPr>
        <p:spPr>
          <a:xfrm>
            <a:off x="862148" y="3429000"/>
            <a:ext cx="7166236" cy="86075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zabadkézi sokszög 14"/>
          <p:cNvSpPr/>
          <p:nvPr/>
        </p:nvSpPr>
        <p:spPr>
          <a:xfrm>
            <a:off x="904253" y="1700808"/>
            <a:ext cx="7124131" cy="2762010"/>
          </a:xfrm>
          <a:custGeom>
            <a:avLst/>
            <a:gdLst>
              <a:gd name="connsiteX0" fmla="*/ 0 w 7124131"/>
              <a:gd name="connsiteY0" fmla="*/ 1842448 h 1842448"/>
              <a:gd name="connsiteX1" fmla="*/ 1542197 w 7124131"/>
              <a:gd name="connsiteY1" fmla="*/ 641445 h 1842448"/>
              <a:gd name="connsiteX2" fmla="*/ 4135272 w 7124131"/>
              <a:gd name="connsiteY2" fmla="*/ 136478 h 1842448"/>
              <a:gd name="connsiteX3" fmla="*/ 7124131 w 7124131"/>
              <a:gd name="connsiteY3" fmla="*/ 0 h 1842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124131" h="1842448">
                <a:moveTo>
                  <a:pt x="0" y="1842448"/>
                </a:moveTo>
                <a:cubicBezTo>
                  <a:pt x="426492" y="1384110"/>
                  <a:pt x="852985" y="925773"/>
                  <a:pt x="1542197" y="641445"/>
                </a:cubicBezTo>
                <a:cubicBezTo>
                  <a:pt x="2231409" y="357117"/>
                  <a:pt x="3204950" y="243385"/>
                  <a:pt x="4135272" y="136478"/>
                </a:cubicBezTo>
                <a:cubicBezTo>
                  <a:pt x="5065594" y="29571"/>
                  <a:pt x="6094862" y="14785"/>
                  <a:pt x="7124131" y="0"/>
                </a:cubicBezTo>
              </a:path>
            </a:pathLst>
          </a:cu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Szabadkézi sokszög 15"/>
          <p:cNvSpPr/>
          <p:nvPr/>
        </p:nvSpPr>
        <p:spPr>
          <a:xfrm>
            <a:off x="887104" y="2492896"/>
            <a:ext cx="7028597" cy="1437659"/>
          </a:xfrm>
          <a:custGeom>
            <a:avLst/>
            <a:gdLst>
              <a:gd name="connsiteX0" fmla="*/ 0 w 7028597"/>
              <a:gd name="connsiteY0" fmla="*/ 960596 h 960596"/>
              <a:gd name="connsiteX1" fmla="*/ 791571 w 7028597"/>
              <a:gd name="connsiteY1" fmla="*/ 605754 h 960596"/>
              <a:gd name="connsiteX2" fmla="*/ 2988860 w 7028597"/>
              <a:gd name="connsiteY2" fmla="*/ 87140 h 960596"/>
              <a:gd name="connsiteX3" fmla="*/ 7028597 w 7028597"/>
              <a:gd name="connsiteY3" fmla="*/ 5253 h 9605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28597" h="960596">
                <a:moveTo>
                  <a:pt x="0" y="960596"/>
                </a:moveTo>
                <a:cubicBezTo>
                  <a:pt x="146714" y="855963"/>
                  <a:pt x="293428" y="751330"/>
                  <a:pt x="791571" y="605754"/>
                </a:cubicBezTo>
                <a:cubicBezTo>
                  <a:pt x="1289714" y="460178"/>
                  <a:pt x="1949356" y="187223"/>
                  <a:pt x="2988860" y="87140"/>
                </a:cubicBezTo>
                <a:cubicBezTo>
                  <a:pt x="4028364" y="-12944"/>
                  <a:pt x="5528480" y="-3846"/>
                  <a:pt x="7028597" y="5253"/>
                </a:cubicBezTo>
              </a:path>
            </a:pathLst>
          </a:cu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68060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Emlékezzünk: Speciális munkahelyi képzés</a:t>
            </a:r>
          </a:p>
        </p:txBody>
      </p:sp>
      <p:cxnSp>
        <p:nvCxnSpPr>
          <p:cNvPr id="5" name="Egyenes összekötő nyíllal 4"/>
          <p:cNvCxnSpPr/>
          <p:nvPr/>
        </p:nvCxnSpPr>
        <p:spPr>
          <a:xfrm>
            <a:off x="899592" y="5517232"/>
            <a:ext cx="7272808" cy="7200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Egyenes összekötő nyíllal 5"/>
          <p:cNvCxnSpPr/>
          <p:nvPr/>
        </p:nvCxnSpPr>
        <p:spPr>
          <a:xfrm flipH="1" flipV="1">
            <a:off x="862148" y="1498851"/>
            <a:ext cx="37444" cy="403244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Egyenes összekötő 12"/>
          <p:cNvCxnSpPr/>
          <p:nvPr/>
        </p:nvCxnSpPr>
        <p:spPr>
          <a:xfrm>
            <a:off x="862148" y="3429000"/>
            <a:ext cx="7166236" cy="86075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zabadkézi sokszög 14"/>
          <p:cNvSpPr/>
          <p:nvPr/>
        </p:nvSpPr>
        <p:spPr>
          <a:xfrm>
            <a:off x="904253" y="1700808"/>
            <a:ext cx="7124131" cy="2762010"/>
          </a:xfrm>
          <a:custGeom>
            <a:avLst/>
            <a:gdLst>
              <a:gd name="connsiteX0" fmla="*/ 0 w 7124131"/>
              <a:gd name="connsiteY0" fmla="*/ 1842448 h 1842448"/>
              <a:gd name="connsiteX1" fmla="*/ 1542197 w 7124131"/>
              <a:gd name="connsiteY1" fmla="*/ 641445 h 1842448"/>
              <a:gd name="connsiteX2" fmla="*/ 4135272 w 7124131"/>
              <a:gd name="connsiteY2" fmla="*/ 136478 h 1842448"/>
              <a:gd name="connsiteX3" fmla="*/ 7124131 w 7124131"/>
              <a:gd name="connsiteY3" fmla="*/ 0 h 1842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124131" h="1842448">
                <a:moveTo>
                  <a:pt x="0" y="1842448"/>
                </a:moveTo>
                <a:cubicBezTo>
                  <a:pt x="426492" y="1384110"/>
                  <a:pt x="852985" y="925773"/>
                  <a:pt x="1542197" y="641445"/>
                </a:cubicBezTo>
                <a:cubicBezTo>
                  <a:pt x="2231409" y="357117"/>
                  <a:pt x="3204950" y="243385"/>
                  <a:pt x="4135272" y="136478"/>
                </a:cubicBezTo>
                <a:cubicBezTo>
                  <a:pt x="5065594" y="29571"/>
                  <a:pt x="6094862" y="14785"/>
                  <a:pt x="7124131" y="0"/>
                </a:cubicBezTo>
              </a:path>
            </a:pathLst>
          </a:cu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Szabadkézi sokszög 15"/>
          <p:cNvSpPr/>
          <p:nvPr/>
        </p:nvSpPr>
        <p:spPr>
          <a:xfrm>
            <a:off x="887104" y="2492896"/>
            <a:ext cx="7028597" cy="1437659"/>
          </a:xfrm>
          <a:custGeom>
            <a:avLst/>
            <a:gdLst>
              <a:gd name="connsiteX0" fmla="*/ 0 w 7028597"/>
              <a:gd name="connsiteY0" fmla="*/ 960596 h 960596"/>
              <a:gd name="connsiteX1" fmla="*/ 791571 w 7028597"/>
              <a:gd name="connsiteY1" fmla="*/ 605754 h 960596"/>
              <a:gd name="connsiteX2" fmla="*/ 2988860 w 7028597"/>
              <a:gd name="connsiteY2" fmla="*/ 87140 h 960596"/>
              <a:gd name="connsiteX3" fmla="*/ 7028597 w 7028597"/>
              <a:gd name="connsiteY3" fmla="*/ 5253 h 9605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28597" h="960596">
                <a:moveTo>
                  <a:pt x="0" y="960596"/>
                </a:moveTo>
                <a:cubicBezTo>
                  <a:pt x="146714" y="855963"/>
                  <a:pt x="293428" y="751330"/>
                  <a:pt x="791571" y="605754"/>
                </a:cubicBezTo>
                <a:cubicBezTo>
                  <a:pt x="1289714" y="460178"/>
                  <a:pt x="1949356" y="187223"/>
                  <a:pt x="2988860" y="87140"/>
                </a:cubicBezTo>
                <a:cubicBezTo>
                  <a:pt x="4028364" y="-12944"/>
                  <a:pt x="5528480" y="-3846"/>
                  <a:pt x="7028597" y="5253"/>
                </a:cubicBezTo>
              </a:path>
            </a:pathLst>
          </a:cu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" name="Szövegdoboz 2"/>
          <p:cNvSpPr txBox="1"/>
          <p:nvPr/>
        </p:nvSpPr>
        <p:spPr>
          <a:xfrm>
            <a:off x="6732240" y="5661248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 smtClean="0"/>
              <a:t>Tapasztalat</a:t>
            </a:r>
            <a:endParaRPr lang="hu-HU" sz="2400" dirty="0"/>
          </a:p>
        </p:txBody>
      </p:sp>
      <p:sp>
        <p:nvSpPr>
          <p:cNvPr id="9" name="Szövegdoboz 8"/>
          <p:cNvSpPr txBox="1"/>
          <p:nvPr/>
        </p:nvSpPr>
        <p:spPr>
          <a:xfrm>
            <a:off x="5364088" y="3580616"/>
            <a:ext cx="2808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 smtClean="0"/>
              <a:t>Vállalaton kívüli bér</a:t>
            </a:r>
            <a:endParaRPr lang="hu-HU" sz="2400" dirty="0"/>
          </a:p>
        </p:txBody>
      </p:sp>
      <p:sp>
        <p:nvSpPr>
          <p:cNvPr id="10" name="Szövegdoboz 9"/>
          <p:cNvSpPr txBox="1"/>
          <p:nvPr/>
        </p:nvSpPr>
        <p:spPr>
          <a:xfrm>
            <a:off x="5364088" y="2564904"/>
            <a:ext cx="2808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 smtClean="0">
                <a:solidFill>
                  <a:schemeClr val="accent3">
                    <a:lumMod val="75000"/>
                  </a:schemeClr>
                </a:solidFill>
              </a:rPr>
              <a:t>Vállalaton belüli bér</a:t>
            </a:r>
            <a:endParaRPr lang="hu-HU" sz="24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1" name="Szövegdoboz 10"/>
          <p:cNvSpPr txBox="1"/>
          <p:nvPr/>
        </p:nvSpPr>
        <p:spPr>
          <a:xfrm>
            <a:off x="5328084" y="1221747"/>
            <a:ext cx="2808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 smtClean="0">
                <a:solidFill>
                  <a:schemeClr val="accent2">
                    <a:lumMod val="75000"/>
                  </a:schemeClr>
                </a:solidFill>
              </a:rPr>
              <a:t>Munkás termelése</a:t>
            </a:r>
            <a:endParaRPr lang="hu-H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1282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err="1" smtClean="0"/>
              <a:t>Vállalatspecifikus</a:t>
            </a:r>
            <a:r>
              <a:rPr lang="hu-HU" dirty="0" smtClean="0"/>
              <a:t> képzés példája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 vizsgált munkakörhöz specifikus képzés kell</a:t>
            </a:r>
          </a:p>
          <a:p>
            <a:r>
              <a:rPr lang="hu-HU" dirty="0" smtClean="0"/>
              <a:t>Mikor érdemes a vállalatnak beruháznia?</a:t>
            </a:r>
          </a:p>
          <a:p>
            <a:pPr lvl="1"/>
            <a:r>
              <a:rPr lang="hu-HU" dirty="0" smtClean="0"/>
              <a:t>Feltéve, hogy a kamatláb nulla, és</a:t>
            </a:r>
          </a:p>
          <a:p>
            <a:pPr lvl="1"/>
            <a:r>
              <a:rPr lang="hu-HU" dirty="0"/>
              <a:t>h</a:t>
            </a:r>
            <a:r>
              <a:rPr lang="hu-HU" dirty="0" smtClean="0"/>
              <a:t>a „különbséget felező” rendszer szerint fizetnek</a:t>
            </a:r>
          </a:p>
          <a:p>
            <a:r>
              <a:rPr lang="hu-HU" dirty="0" smtClean="0"/>
              <a:t>Miket gondoljunk végig először:</a:t>
            </a:r>
          </a:p>
          <a:p>
            <a:pPr lvl="1"/>
            <a:r>
              <a:rPr lang="hu-HU" dirty="0" smtClean="0"/>
              <a:t>Termelési különbségek jelenértékeinek árama</a:t>
            </a:r>
          </a:p>
          <a:p>
            <a:pPr lvl="2"/>
            <a:r>
              <a:rPr lang="hu-HU" dirty="0" smtClean="0"/>
              <a:t>Mi a csábító a vállalatnak?</a:t>
            </a:r>
          </a:p>
          <a:p>
            <a:pPr lvl="1"/>
            <a:r>
              <a:rPr lang="hu-HU" dirty="0" smtClean="0"/>
              <a:t>Bérek jelenértékeinek árama</a:t>
            </a:r>
          </a:p>
          <a:p>
            <a:pPr lvl="2"/>
            <a:r>
              <a:rPr lang="hu-HU" dirty="0" smtClean="0"/>
              <a:t>Mi </a:t>
            </a:r>
            <a:r>
              <a:rPr lang="hu-HU" dirty="0" err="1" smtClean="0"/>
              <a:t>ösztönzi</a:t>
            </a:r>
            <a:r>
              <a:rPr lang="hu-HU" dirty="0" smtClean="0"/>
              <a:t> a munkást?</a:t>
            </a:r>
          </a:p>
          <a:p>
            <a:pPr lvl="1"/>
            <a:r>
              <a:rPr lang="hu-HU" dirty="0" smtClean="0"/>
              <a:t>Miként osztoznak az együttműködés hasznán?</a:t>
            </a:r>
          </a:p>
          <a:p>
            <a:pPr lvl="1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75348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Szintetizáló feladat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Keressünk példákat általános és speciális tudást bővítő vállalati képzésekre</a:t>
            </a:r>
          </a:p>
          <a:p>
            <a:r>
              <a:rPr lang="hu-HU" dirty="0" smtClean="0"/>
              <a:t>Mik lehetnek azok az alkalmazotthoz szorosan kötődő szellemi termékek, amiket munkahelyváltáskor könnyedén elvihet cégétől</a:t>
            </a:r>
            <a:endParaRPr lang="hu-HU" dirty="0"/>
          </a:p>
          <a:p>
            <a:r>
              <a:rPr lang="hu-HU" dirty="0" smtClean="0"/>
              <a:t>Milyen HR módszerekkel tudná a foglalkoztató ezeket megtartani/megvédelmezni</a:t>
            </a:r>
          </a:p>
        </p:txBody>
      </p:sp>
    </p:spTree>
    <p:extLst>
      <p:ext uri="{BB962C8B-B14F-4D97-AF65-F5344CB8AC3E}">
        <p14:creationId xmlns:p14="http://schemas.microsoft.com/office/powerpoint/2010/main" val="974119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Szintetizáló feladat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smtClean="0"/>
              <a:t>Értékelés szempontjai</a:t>
            </a:r>
            <a:endParaRPr lang="hu-HU" dirty="0"/>
          </a:p>
          <a:p>
            <a:pPr lvl="1"/>
            <a:r>
              <a:rPr lang="hu-HU" dirty="0" smtClean="0"/>
              <a:t>Kiírás teljesítése</a:t>
            </a:r>
          </a:p>
          <a:p>
            <a:pPr lvl="1"/>
            <a:r>
              <a:rPr lang="hu-HU" dirty="0" smtClean="0"/>
              <a:t>Tanultak (modell, gondolatmenet, terminusok) felhasználása</a:t>
            </a:r>
          </a:p>
          <a:p>
            <a:pPr lvl="1"/>
            <a:r>
              <a:rPr lang="hu-HU" dirty="0" smtClean="0"/>
              <a:t>Szakmai, világos érvelés</a:t>
            </a:r>
          </a:p>
          <a:p>
            <a:pPr lvl="1"/>
            <a:r>
              <a:rPr lang="hu-HU" dirty="0" smtClean="0"/>
              <a:t>Terjedelem (1 A4-es oldal Wordben)</a:t>
            </a:r>
            <a:endParaRPr lang="hu-HU" dirty="0" smtClean="0"/>
          </a:p>
          <a:p>
            <a:pPr lvl="1"/>
            <a:r>
              <a:rPr lang="hu-HU" dirty="0" smtClean="0"/>
              <a:t>Nyelvtan</a:t>
            </a:r>
          </a:p>
          <a:p>
            <a:pPr lvl="1"/>
            <a:r>
              <a:rPr lang="hu-HU" dirty="0" smtClean="0"/>
              <a:t>Forma</a:t>
            </a:r>
          </a:p>
          <a:p>
            <a:r>
              <a:rPr lang="hu-HU" strike="sngStrike" dirty="0" smtClean="0"/>
              <a:t>Óra végén leadott vázlat 0, 0.5 vagy 1.0 pont</a:t>
            </a:r>
          </a:p>
          <a:p>
            <a:r>
              <a:rPr lang="hu-HU" dirty="0" smtClean="0"/>
              <a:t>Otthon kidolgozott </a:t>
            </a:r>
            <a:r>
              <a:rPr lang="hu-HU" dirty="0"/>
              <a:t> </a:t>
            </a:r>
            <a:r>
              <a:rPr lang="hu-HU" dirty="0" smtClean="0"/>
              <a:t>0-2.0 pont</a:t>
            </a:r>
          </a:p>
          <a:p>
            <a:pPr lvl="2"/>
            <a:r>
              <a:rPr lang="hu-HU" dirty="0" smtClean="0"/>
              <a:t>E-mailben leadva (bence.papp@uni-corvinus.hu)</a:t>
            </a:r>
            <a:br>
              <a:rPr lang="hu-HU" dirty="0" smtClean="0"/>
            </a:br>
            <a:r>
              <a:rPr lang="hu-HU" dirty="0" smtClean="0"/>
              <a:t>2019.09.29. éjfélig</a:t>
            </a:r>
            <a:endParaRPr lang="hu-HU" dirty="0"/>
          </a:p>
          <a:p>
            <a:pPr lvl="1"/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221296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Miden alkalomra vonatkozó fontos kérés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Legyetek szívesek jegyzetelni!</a:t>
            </a:r>
          </a:p>
          <a:p>
            <a:pPr lvl="1"/>
            <a:r>
              <a:rPr lang="hu-HU" dirty="0" smtClean="0"/>
              <a:t>Ezt lehetővé tevő tempóban fogok haladni</a:t>
            </a:r>
          </a:p>
          <a:p>
            <a:pPr lvl="1"/>
            <a:r>
              <a:rPr lang="hu-HU" dirty="0" smtClean="0"/>
              <a:t>Kevesebb plusz ráfordítással elmélyíthető tudás</a:t>
            </a:r>
          </a:p>
          <a:p>
            <a:pPr lvl="1"/>
            <a:r>
              <a:rPr lang="hu-HU" dirty="0" smtClean="0"/>
              <a:t>Óra végi összetett feladathoz fontos kiindulás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77576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Releváns kérdések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Mennyit érdemes tanulnunk?</a:t>
            </a:r>
          </a:p>
          <a:p>
            <a:r>
              <a:rPr lang="hu-HU" dirty="0" smtClean="0"/>
              <a:t>Kit és meddig érdemes </a:t>
            </a:r>
            <a:r>
              <a:rPr lang="hu-HU" dirty="0" err="1" smtClean="0"/>
              <a:t>továbbképezni</a:t>
            </a:r>
            <a:r>
              <a:rPr lang="hu-HU" dirty="0" smtClean="0"/>
              <a:t>?</a:t>
            </a:r>
          </a:p>
          <a:p>
            <a:r>
              <a:rPr lang="hu-HU" dirty="0" smtClean="0"/>
              <a:t>Legyen általános, vagy speciális a képzés?</a:t>
            </a:r>
          </a:p>
          <a:p>
            <a:r>
              <a:rPr lang="hu-HU" dirty="0" smtClean="0"/>
              <a:t>Hogyan köthetem a képzetteket a vállalathoz?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63803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 modell alapjainak lehelyezése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Optimalizálás korlátok mellett</a:t>
            </a:r>
          </a:p>
          <a:p>
            <a:pPr lvl="1"/>
            <a:r>
              <a:rPr lang="hu-HU" dirty="0" smtClean="0"/>
              <a:t>Cél: jobb állás, magasabb kereset</a:t>
            </a:r>
          </a:p>
          <a:p>
            <a:pPr lvl="2"/>
            <a:r>
              <a:rPr lang="hu-HU" dirty="0" smtClean="0"/>
              <a:t>Sok szempont (presztízs, rugalmasság, érdekesebb), és</a:t>
            </a:r>
          </a:p>
          <a:p>
            <a:pPr lvl="2"/>
            <a:r>
              <a:rPr lang="hu-HU" dirty="0" smtClean="0"/>
              <a:t>Minden embernek más a preferenciarendszere</a:t>
            </a:r>
          </a:p>
          <a:p>
            <a:pPr lvl="2"/>
            <a:r>
              <a:rPr lang="hu-HU" u="sng" dirty="0" smtClean="0"/>
              <a:t>MODELLÜNKBEN AZONBAN EGYSZERŰSÍTÜNK:</a:t>
            </a:r>
          </a:p>
          <a:p>
            <a:pPr lvl="2"/>
            <a:r>
              <a:rPr lang="hu-HU" dirty="0"/>
              <a:t>F</a:t>
            </a:r>
            <a:r>
              <a:rPr lang="hu-HU" dirty="0" smtClean="0"/>
              <a:t>izetés növelése lesz a cél, és</a:t>
            </a:r>
          </a:p>
          <a:p>
            <a:pPr lvl="2"/>
            <a:r>
              <a:rPr lang="hu-HU" dirty="0" smtClean="0"/>
              <a:t>Mindenki egyformán erre törekszik</a:t>
            </a:r>
          </a:p>
          <a:p>
            <a:pPr lvl="1"/>
            <a:r>
              <a:rPr lang="hu-HU" dirty="0" smtClean="0"/>
              <a:t>Korlát:</a:t>
            </a:r>
          </a:p>
          <a:p>
            <a:pPr lvl="2"/>
            <a:r>
              <a:rPr lang="hu-HU" dirty="0"/>
              <a:t>S</a:t>
            </a:r>
            <a:r>
              <a:rPr lang="hu-HU" dirty="0" smtClean="0"/>
              <a:t>zemélyes jellemzők: képesség, motiváltság, előismeret</a:t>
            </a:r>
          </a:p>
          <a:p>
            <a:pPr lvl="2"/>
            <a:r>
              <a:rPr lang="hu-HU" dirty="0" smtClean="0"/>
              <a:t>Hasznok: jobb munkakör, </a:t>
            </a:r>
            <a:r>
              <a:rPr lang="hu-HU" u="sng" dirty="0" smtClean="0"/>
              <a:t>jövő időszakaira szétterítve</a:t>
            </a:r>
          </a:p>
          <a:p>
            <a:pPr lvl="2"/>
            <a:r>
              <a:rPr lang="hu-HU" dirty="0"/>
              <a:t>K</a:t>
            </a:r>
            <a:r>
              <a:rPr lang="hu-HU" dirty="0" smtClean="0"/>
              <a:t>öltségek: közvetlen, közvetett </a:t>
            </a:r>
            <a:r>
              <a:rPr lang="hu-HU" u="sng" dirty="0" smtClean="0"/>
              <a:t>jelenben merülnek fel</a:t>
            </a:r>
          </a:p>
          <a:p>
            <a:pPr lvl="2"/>
            <a:r>
              <a:rPr lang="hu-HU" u="sng" dirty="0" smtClean="0"/>
              <a:t>MODELLÜNKBEN EGYSZERŰSÍTVE:</a:t>
            </a:r>
          </a:p>
          <a:p>
            <a:pPr lvl="2"/>
            <a:r>
              <a:rPr lang="hu-HU" dirty="0" smtClean="0"/>
              <a:t>Minden pénzesítve</a:t>
            </a:r>
          </a:p>
          <a:p>
            <a:pPr lvl="2"/>
            <a:endParaRPr lang="hu-HU" dirty="0" smtClean="0"/>
          </a:p>
          <a:p>
            <a:pPr lvl="2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274101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 döntés formalizálása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Döntési változó: iskolában töltött évek száma</a:t>
            </a:r>
          </a:p>
          <a:p>
            <a:pPr lvl="1"/>
            <a:r>
              <a:rPr lang="hu-HU" dirty="0" smtClean="0"/>
              <a:t>Egyszerűsítve: járjak-e még egy évet iskolába?</a:t>
            </a:r>
          </a:p>
          <a:p>
            <a:pPr lvl="1"/>
            <a:endParaRPr lang="hu-HU" dirty="0"/>
          </a:p>
          <a:p>
            <a:pPr lvl="1"/>
            <a:endParaRPr lang="hu-HU" dirty="0" smtClean="0"/>
          </a:p>
          <a:p>
            <a:pPr lvl="1"/>
            <a:endParaRPr lang="hu-HU" dirty="0"/>
          </a:p>
          <a:p>
            <a:pPr lvl="1"/>
            <a:endParaRPr lang="hu-HU" dirty="0" smtClean="0"/>
          </a:p>
          <a:p>
            <a:pPr lvl="1"/>
            <a:endParaRPr lang="hu-HU" dirty="0"/>
          </a:p>
          <a:p>
            <a:pPr lvl="1"/>
            <a:endParaRPr lang="hu-HU" dirty="0" smtClean="0"/>
          </a:p>
          <a:p>
            <a:pPr lvl="1"/>
            <a:r>
              <a:rPr lang="hu-HU" dirty="0" smtClean="0"/>
              <a:t>Ha egyenlőtlenség bal oldala kisebb, akkor a továbbtanulás mellett érdemes dönteni</a:t>
            </a:r>
          </a:p>
          <a:p>
            <a:pPr lvl="1"/>
            <a:r>
              <a:rPr lang="hu-HU" dirty="0" smtClean="0"/>
              <a:t>Megvizsgálom a további iskolaévek költségét/hozamát is</a:t>
            </a:r>
          </a:p>
          <a:p>
            <a:pPr marL="457200" lvl="1" indent="0">
              <a:buNone/>
            </a:pPr>
            <a:endParaRPr lang="hu-HU" dirty="0" smtClean="0"/>
          </a:p>
          <a:p>
            <a:endParaRPr lang="hu-H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Szövegdoboz 3"/>
              <p:cNvSpPr txBox="1"/>
              <p:nvPr/>
            </p:nvSpPr>
            <p:spPr>
              <a:xfrm>
                <a:off x="1763688" y="2522353"/>
                <a:ext cx="5574310" cy="155773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sz="3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36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hu-HU" sz="36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hu-HU" sz="36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hu-HU" sz="3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3600" b="0" i="1" smtClean="0">
                              <a:latin typeface="Cambria Math" panose="02040503050406030204" pitchFamily="18" charset="0"/>
                            </a:rPr>
                            <m:t>𝐽</m:t>
                          </m:r>
                        </m:e>
                        <m:sub>
                          <m:r>
                            <a:rPr lang="hu-HU" sz="36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hu-HU" sz="3600" b="0" i="1" smtClean="0">
                          <a:latin typeface="Cambria Math" panose="02040503050406030204" pitchFamily="18" charset="0"/>
                        </a:rPr>
                        <m:t>&lt;</m:t>
                      </m:r>
                      <m:nary>
                        <m:naryPr>
                          <m:chr m:val="∑"/>
                          <m:ctrlPr>
                            <a:rPr lang="hu-HU" sz="36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hu-HU" sz="36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hu-HU" sz="36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hu-HU" sz="36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  <m:e>
                          <m:r>
                            <a:rPr lang="hu-HU" sz="3600" b="0" i="1" smtClean="0">
                              <a:latin typeface="Cambria Math" panose="02040503050406030204" pitchFamily="18" charset="0"/>
                            </a:rPr>
                            <m:t>   </m:t>
                          </m:r>
                          <m:box>
                            <m:boxPr>
                              <m:ctrlPr>
                                <a:rPr lang="hu-HU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boxPr>
                            <m:e>
                              <m:argPr>
                                <m:argSz m:val="-1"/>
                              </m:argPr>
                              <m:f>
                                <m:fPr>
                                  <m:ctrlPr>
                                    <a:rPr lang="hu-HU" sz="3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hu-HU" sz="36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hu-HU" sz="3600" b="0" i="1" smtClean="0">
                                          <a:latin typeface="Cambria Math" panose="02040503050406030204" pitchFamily="18" charset="0"/>
                                        </a:rPr>
                                        <m:t>𝐾</m:t>
                                      </m:r>
                                    </m:e>
                                    <m:sub>
                                      <m:r>
                                        <a:rPr lang="hu-HU" sz="36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hu-HU" sz="3600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hu-HU" sz="36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hu-HU" sz="3600" b="0" i="1" smtClean="0">
                                          <a:latin typeface="Cambria Math" panose="02040503050406030204" pitchFamily="18" charset="0"/>
                                        </a:rPr>
                                        <m:t>𝐽</m:t>
                                      </m:r>
                                    </m:e>
                                    <m:sub>
                                      <m:r>
                                        <a:rPr lang="hu-HU" sz="36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num>
                                <m:den>
                                  <m:sSup>
                                    <m:sSupPr>
                                      <m:ctrlPr>
                                        <a:rPr lang="hu-HU" sz="36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hu-HU" sz="3600" b="0" i="1" smtClean="0">
                                          <a:latin typeface="Cambria Math" panose="02040503050406030204" pitchFamily="18" charset="0"/>
                                        </a:rPr>
                                        <m:t>(1+</m:t>
                                      </m:r>
                                      <m:r>
                                        <a:rPr lang="hu-HU" sz="3600" b="0" i="1" smtClean="0"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  <m:r>
                                        <a:rPr lang="hu-HU" sz="3600" b="0" i="1" smtClean="0">
                                          <a:latin typeface="Cambria Math" panose="02040503050406030204" pitchFamily="18" charset="0"/>
                                        </a:rPr>
                                        <m:t>)</m:t>
                                      </m:r>
                                    </m:e>
                                    <m:sup>
                                      <m:r>
                                        <a:rPr lang="hu-HU" sz="3600" b="0" i="1" smtClean="0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box>
                        </m:e>
                      </m:nary>
                    </m:oMath>
                  </m:oMathPara>
                </a14:m>
                <a:endParaRPr lang="hu-HU" sz="3600" dirty="0"/>
              </a:p>
            </p:txBody>
          </p:sp>
        </mc:Choice>
        <mc:Fallback xmlns="">
          <p:sp>
            <p:nvSpPr>
              <p:cNvPr id="4" name="Szövegdoboz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3688" y="2522353"/>
                <a:ext cx="5574310" cy="1557734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zövegdoboz 4"/>
          <p:cNvSpPr txBox="1"/>
          <p:nvPr/>
        </p:nvSpPr>
        <p:spPr>
          <a:xfrm>
            <a:off x="3491880" y="1702549"/>
            <a:ext cx="1584176" cy="646331"/>
          </a:xfrm>
          <a:prstGeom prst="rect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hu-HU" dirty="0" smtClean="0"/>
              <a:t>Piacra lépéstől nyugdíjig</a:t>
            </a:r>
            <a:endParaRPr lang="hu-HU" dirty="0"/>
          </a:p>
        </p:txBody>
      </p:sp>
      <p:sp>
        <p:nvSpPr>
          <p:cNvPr id="6" name="Szövegdoboz 5"/>
          <p:cNvSpPr txBox="1"/>
          <p:nvPr/>
        </p:nvSpPr>
        <p:spPr>
          <a:xfrm>
            <a:off x="5724128" y="1876022"/>
            <a:ext cx="1440160" cy="646331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hu-HU" dirty="0" smtClean="0"/>
              <a:t>Fizetésem emelkedése</a:t>
            </a:r>
            <a:endParaRPr lang="hu-HU" dirty="0"/>
          </a:p>
        </p:txBody>
      </p:sp>
      <p:sp>
        <p:nvSpPr>
          <p:cNvPr id="7" name="Szövegdoboz 6"/>
          <p:cNvSpPr txBox="1"/>
          <p:nvPr/>
        </p:nvSpPr>
        <p:spPr>
          <a:xfrm>
            <a:off x="6948264" y="3286725"/>
            <a:ext cx="1512168" cy="369332"/>
          </a:xfrm>
          <a:prstGeom prst="rect">
            <a:avLst/>
          </a:prstGeom>
          <a:noFill/>
          <a:ln w="28575"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hu-HU" dirty="0" smtClean="0"/>
              <a:t>Jelenértékben</a:t>
            </a:r>
            <a:endParaRPr lang="hu-HU" dirty="0"/>
          </a:p>
        </p:txBody>
      </p:sp>
      <p:sp>
        <p:nvSpPr>
          <p:cNvPr id="8" name="Szövegdoboz 7"/>
          <p:cNvSpPr txBox="1"/>
          <p:nvPr/>
        </p:nvSpPr>
        <p:spPr>
          <a:xfrm>
            <a:off x="431540" y="2134597"/>
            <a:ext cx="2052228" cy="64633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hu-HU" dirty="0" smtClean="0"/>
              <a:t>Tandíj, könyvek, korrepetálás, UV, …</a:t>
            </a:r>
            <a:endParaRPr lang="hu-HU" dirty="0"/>
          </a:p>
        </p:txBody>
      </p:sp>
      <p:sp>
        <p:nvSpPr>
          <p:cNvPr id="9" name="Szövegdoboz 8"/>
          <p:cNvSpPr txBox="1"/>
          <p:nvPr/>
        </p:nvSpPr>
        <p:spPr>
          <a:xfrm>
            <a:off x="1907704" y="4150821"/>
            <a:ext cx="2448272" cy="646331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hu-HU" dirty="0" smtClean="0"/>
              <a:t>Tanulás alatt elszalasztott keresetem</a:t>
            </a:r>
            <a:endParaRPr lang="hu-HU" dirty="0"/>
          </a:p>
        </p:txBody>
      </p:sp>
      <p:sp>
        <p:nvSpPr>
          <p:cNvPr id="10" name="Ellipszis 9"/>
          <p:cNvSpPr/>
          <p:nvPr/>
        </p:nvSpPr>
        <p:spPr>
          <a:xfrm>
            <a:off x="2483768" y="2854677"/>
            <a:ext cx="648072" cy="122541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Ellipszis 10"/>
          <p:cNvSpPr/>
          <p:nvPr/>
        </p:nvSpPr>
        <p:spPr>
          <a:xfrm>
            <a:off x="3419872" y="2854677"/>
            <a:ext cx="648072" cy="1225410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Ellipszis 11"/>
          <p:cNvSpPr/>
          <p:nvPr/>
        </p:nvSpPr>
        <p:spPr>
          <a:xfrm>
            <a:off x="4427984" y="2494637"/>
            <a:ext cx="792088" cy="1812974"/>
          </a:xfrm>
          <a:prstGeom prst="ellipse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Ellipszis 12"/>
          <p:cNvSpPr/>
          <p:nvPr/>
        </p:nvSpPr>
        <p:spPr>
          <a:xfrm>
            <a:off x="5314062" y="2910109"/>
            <a:ext cx="1418178" cy="520632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Ellipszis 13"/>
          <p:cNvSpPr/>
          <p:nvPr/>
        </p:nvSpPr>
        <p:spPr>
          <a:xfrm>
            <a:off x="5256584" y="2637379"/>
            <a:ext cx="1619672" cy="1585450"/>
          </a:xfrm>
          <a:prstGeom prst="ellipse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0458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Értékelés és tények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u-HU" dirty="0" smtClean="0"/>
              <a:t>Amennyiben a keresetnövekményem nagyobb, mint a tanulás költségeinek kamattal növelt összege, akkor érdemes az emberi tőkém bővítésébe fektetnem</a:t>
            </a:r>
          </a:p>
          <a:p>
            <a:r>
              <a:rPr lang="hu-HU" dirty="0" smtClean="0"/>
              <a:t>Iskolai évek határhozadéka csökkenő</a:t>
            </a:r>
          </a:p>
          <a:p>
            <a:pPr lvl="1"/>
            <a:r>
              <a:rPr lang="hu-HU" dirty="0" smtClean="0"/>
              <a:t>Egyre többet tudok, kevesebbet tudok hozzáadni</a:t>
            </a:r>
          </a:p>
          <a:p>
            <a:pPr lvl="1"/>
            <a:r>
              <a:rPr lang="hu-HU" dirty="0" smtClean="0"/>
              <a:t>Kevesebb időm van a többletfizetést élvezni</a:t>
            </a:r>
          </a:p>
          <a:p>
            <a:r>
              <a:rPr lang="hu-HU" dirty="0" smtClean="0"/>
              <a:t>Iskolai évek határköltsége növekvő</a:t>
            </a:r>
          </a:p>
          <a:p>
            <a:pPr lvl="1"/>
            <a:r>
              <a:rPr lang="hu-HU" dirty="0" smtClean="0"/>
              <a:t>Felsőbb szintű iskolák szervezete, tőkeigénye </a:t>
            </a:r>
          </a:p>
          <a:p>
            <a:pPr lvl="1"/>
            <a:r>
              <a:rPr lang="hu-HU" dirty="0" smtClean="0"/>
              <a:t>Emberi kognitív képességek erodálódása </a:t>
            </a:r>
          </a:p>
          <a:p>
            <a:r>
              <a:rPr lang="hu-HU" dirty="0" smtClean="0"/>
              <a:t>Lesz optimális tanulmányi évszám, és </a:t>
            </a:r>
            <a:r>
              <a:rPr lang="hu-HU" dirty="0" err="1" smtClean="0"/>
              <a:t>különbőzőek</a:t>
            </a:r>
            <a:endParaRPr lang="hu-HU" dirty="0" smtClean="0"/>
          </a:p>
          <a:p>
            <a:r>
              <a:rPr lang="hu-HU" dirty="0" smtClean="0"/>
              <a:t>Valóságban implicite azonos a gondolatmenet és a mérlegelés, de nehéz faktorértékek meghatározása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38286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Optimumot befolyásoló tényezők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Iskolába járás költségei nőnek/csökkennek</a:t>
            </a:r>
          </a:p>
          <a:p>
            <a:r>
              <a:rPr lang="hu-HU" dirty="0" smtClean="0"/>
              <a:t>Kisebb/Nagyobb fizetésemelkedésre számítok</a:t>
            </a:r>
          </a:p>
          <a:p>
            <a:pPr lvl="1"/>
            <a:r>
              <a:rPr lang="hu-HU" dirty="0" smtClean="0"/>
              <a:t>Milyen jó az iskola, mennyivel nő a termelékenységem</a:t>
            </a:r>
          </a:p>
          <a:p>
            <a:pPr lvl="1"/>
            <a:r>
              <a:rPr lang="hu-HU" dirty="0" smtClean="0"/>
              <a:t>Munkaerőpiac mennyire értékeli adott tudásfajtát</a:t>
            </a:r>
          </a:p>
          <a:p>
            <a:r>
              <a:rPr lang="hu-HU" dirty="0" smtClean="0"/>
              <a:t>Jól fizető állás melletti tanulás</a:t>
            </a:r>
          </a:p>
          <a:p>
            <a:r>
              <a:rPr lang="hu-HU" dirty="0" smtClean="0"/>
              <a:t>Kamatláb megváltozása</a:t>
            </a:r>
          </a:p>
          <a:p>
            <a:pPr lvl="1"/>
            <a:r>
              <a:rPr lang="hu-HU" dirty="0" smtClean="0"/>
              <a:t>Hosszú távú beruházás -&gt; hosszú távú kamatláb számít</a:t>
            </a:r>
          </a:p>
          <a:p>
            <a:pPr lvl="1"/>
            <a:r>
              <a:rPr lang="hu-HU" dirty="0" smtClean="0"/>
              <a:t>Fiatalként nem az én pénzem -&gt; „nincs” alternatíva</a:t>
            </a:r>
          </a:p>
          <a:p>
            <a:pPr lvl="1"/>
            <a:r>
              <a:rPr lang="hu-HU" dirty="0" smtClean="0"/>
              <a:t>Szülő viszont egyéb dolgokat is figyelembe vesz</a:t>
            </a:r>
          </a:p>
          <a:p>
            <a:pPr lvl="1"/>
            <a:r>
              <a:rPr lang="hu-HU" dirty="0" smtClean="0"/>
              <a:t>Ha hitelből finanszírozom, akkor rövid távú számít</a:t>
            </a:r>
          </a:p>
          <a:p>
            <a:r>
              <a:rPr lang="hu-HU" dirty="0" smtClean="0"/>
              <a:t>Gyermekvállalás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70521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Általános munkahelyi képzés példája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Segédlet – Munkahelyi </a:t>
            </a:r>
            <a:r>
              <a:rPr lang="hu-HU" dirty="0" smtClean="0"/>
              <a:t>képzés - Base.xlsx</a:t>
            </a:r>
            <a:endParaRPr lang="hu-HU" dirty="0" smtClean="0"/>
          </a:p>
          <a:p>
            <a:pPr lvl="1"/>
            <a:r>
              <a:rPr lang="hu-HU" dirty="0" smtClean="0"/>
              <a:t>Munkahelyi tapasztalat, és</a:t>
            </a:r>
          </a:p>
          <a:p>
            <a:pPr lvl="1"/>
            <a:r>
              <a:rPr lang="hu-HU" dirty="0"/>
              <a:t>K</a:t>
            </a:r>
            <a:r>
              <a:rPr lang="hu-HU" dirty="0" smtClean="0"/>
              <a:t>épességek függvényében,</a:t>
            </a:r>
          </a:p>
          <a:p>
            <a:pPr lvl="1"/>
            <a:r>
              <a:rPr lang="hu-HU" dirty="0" smtClean="0"/>
              <a:t>Különböző munkakörök termelékenysége</a:t>
            </a:r>
          </a:p>
          <a:p>
            <a:pPr lvl="1"/>
            <a:r>
              <a:rPr lang="hu-HU" dirty="0" smtClean="0"/>
              <a:t>Marketinges általános képzést kap, értékesítő nem</a:t>
            </a:r>
          </a:p>
          <a:p>
            <a:pPr lvl="1"/>
            <a:r>
              <a:rPr lang="hu-HU" dirty="0" smtClean="0"/>
              <a:t>0 százalékos kamatláb</a:t>
            </a:r>
          </a:p>
          <a:p>
            <a:r>
              <a:rPr lang="hu-HU" dirty="0" smtClean="0"/>
              <a:t>Elemzői kérdések</a:t>
            </a:r>
          </a:p>
          <a:p>
            <a:pPr lvl="1"/>
            <a:r>
              <a:rPr lang="hu-HU" dirty="0" smtClean="0"/>
              <a:t>Kiket érdemes képezni?</a:t>
            </a:r>
          </a:p>
          <a:p>
            <a:pPr lvl="1"/>
            <a:r>
              <a:rPr lang="hu-HU" dirty="0" smtClean="0"/>
              <a:t>Kiknek milyen bérszerkezetet ajánljunk?</a:t>
            </a:r>
          </a:p>
          <a:p>
            <a:pPr lvl="1"/>
            <a:r>
              <a:rPr lang="hu-HU" dirty="0" smtClean="0"/>
              <a:t>Kamatláb változása miként hat: 0-ról 5 százalékra nő?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97065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Általános munkahelyi képzés példája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Elemzői válaszokhoz vezető út</a:t>
            </a:r>
          </a:p>
          <a:p>
            <a:pPr lvl="1"/>
            <a:r>
              <a:rPr lang="hu-HU" dirty="0" smtClean="0"/>
              <a:t>Számítsuk ki tehetségi szintenként a értékesítők és marketingesek közötti termelési különbségek jelenértékeinek áramát</a:t>
            </a:r>
          </a:p>
          <a:p>
            <a:pPr lvl="1"/>
            <a:r>
              <a:rPr lang="hu-HU" dirty="0" smtClean="0"/>
              <a:t>Határozzuk meg, hogy hány év tapasztalat után lesz termelékenységi előnye egy marketingesnek</a:t>
            </a:r>
          </a:p>
          <a:p>
            <a:pPr lvl="1"/>
            <a:r>
              <a:rPr lang="hu-HU" dirty="0" smtClean="0"/>
              <a:t>Milyen bérszerkezet kialakítását engedi az általános képzési séma</a:t>
            </a:r>
          </a:p>
          <a:p>
            <a:pPr lvl="1"/>
            <a:r>
              <a:rPr lang="hu-HU" dirty="0" smtClean="0"/>
              <a:t>Hogyan lehet önszelekcióra ösztönözni a munkásokat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55872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1643</TotalTime>
  <Words>585</Words>
  <Application>Microsoft Office PowerPoint</Application>
  <PresentationFormat>Diavetítés a képernyőre (4:3 oldalarány)</PresentationFormat>
  <Paragraphs>113</Paragraphs>
  <Slides>14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14</vt:i4>
      </vt:variant>
    </vt:vector>
  </HeadingPairs>
  <TitlesOfParts>
    <vt:vector size="19" baseType="lpstr">
      <vt:lpstr>Arial</vt:lpstr>
      <vt:lpstr>Calibri</vt:lpstr>
      <vt:lpstr>Cambria Math</vt:lpstr>
      <vt:lpstr>Wingdings</vt:lpstr>
      <vt:lpstr>Office-téma</vt:lpstr>
      <vt:lpstr>PowerPoint-bemutató</vt:lpstr>
      <vt:lpstr>Miden alkalomra vonatkozó fontos kérés</vt:lpstr>
      <vt:lpstr>Releváns kérdések</vt:lpstr>
      <vt:lpstr>A modell alapjainak lehelyezése</vt:lpstr>
      <vt:lpstr>A döntés formalizálása</vt:lpstr>
      <vt:lpstr>Értékelés és tények</vt:lpstr>
      <vt:lpstr>Optimumot befolyásoló tényezők</vt:lpstr>
      <vt:lpstr>Általános munkahelyi képzés példája</vt:lpstr>
      <vt:lpstr>Általános munkahelyi képzés példája</vt:lpstr>
      <vt:lpstr>Emlékezzünk: Speciális munkahelyi képzés</vt:lpstr>
      <vt:lpstr>Emlékezzünk: Speciális munkahelyi képzés</vt:lpstr>
      <vt:lpstr>Vállalatspecifikus képzés példája</vt:lpstr>
      <vt:lpstr>Szintetizáló feladat</vt:lpstr>
      <vt:lpstr>Szintetizáló feladat</vt:lpstr>
    </vt:vector>
  </TitlesOfParts>
  <Company>KD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Papp Bence</dc:creator>
  <cp:lastModifiedBy>Papp Bence</cp:lastModifiedBy>
  <cp:revision>380</cp:revision>
  <dcterms:created xsi:type="dcterms:W3CDTF">2014-09-10T08:43:05Z</dcterms:created>
  <dcterms:modified xsi:type="dcterms:W3CDTF">2019-09-23T09:21:11Z</dcterms:modified>
</cp:coreProperties>
</file>